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70" r:id="rId2"/>
    <p:sldMasterId id="2147483679" r:id="rId3"/>
  </p:sldMasterIdLst>
  <p:notesMasterIdLst>
    <p:notesMasterId r:id="rId24"/>
  </p:notesMasterIdLst>
  <p:sldIdLst>
    <p:sldId id="256" r:id="rId4"/>
    <p:sldId id="257" r:id="rId5"/>
    <p:sldId id="259" r:id="rId6"/>
    <p:sldId id="266" r:id="rId7"/>
    <p:sldId id="264" r:id="rId8"/>
    <p:sldId id="265" r:id="rId9"/>
    <p:sldId id="267" r:id="rId10"/>
    <p:sldId id="268" r:id="rId11"/>
    <p:sldId id="269" r:id="rId12"/>
    <p:sldId id="270" r:id="rId13"/>
    <p:sldId id="273" r:id="rId14"/>
    <p:sldId id="274" r:id="rId15"/>
    <p:sldId id="260" r:id="rId16"/>
    <p:sldId id="271" r:id="rId17"/>
    <p:sldId id="261" r:id="rId18"/>
    <p:sldId id="275" r:id="rId19"/>
    <p:sldId id="276" r:id="rId20"/>
    <p:sldId id="277" r:id="rId21"/>
    <p:sldId id="278" r:id="rId22"/>
    <p:sldId id="279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DM Sans Bold" panose="020B0604020202020204" charset="0"/>
      <p:regular r:id="rId29"/>
    </p:embeddedFont>
    <p:embeddedFont>
      <p:font typeface="IBM Plex Mono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B"/>
    <a:srgbClr val="266430"/>
    <a:srgbClr val="D34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F480-FBEA-4E40-BA1D-63F93A650DDE}" type="datetimeFigureOut">
              <a:rPr lang="en-ID" smtClean="0"/>
              <a:t>05/07/2021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C76A-A62C-4520-8757-46CB4FE105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0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>
            <a:extLst>
              <a:ext uri="{FF2B5EF4-FFF2-40B4-BE49-F238E27FC236}">
                <a16:creationId xmlns:a16="http://schemas.microsoft.com/office/drawing/2014/main" id="{98DA39FC-D453-482D-B0D7-750BD6474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792076" y="3599881"/>
            <a:ext cx="4938623" cy="49386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D741360-1BF8-4C5D-B131-8DCBE4E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FE9BEEB0-AB22-43D3-88DA-79EC6FBBA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B20689-5D7E-4144-B57A-C76F49DC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8831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6BD46-93D9-438E-BB32-540B95A7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03751E-6602-43F2-AC3B-7626A427D65C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E3D9894-19A5-4723-803D-E57BE2D2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96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2321AC5-0601-4F01-9875-924C525D9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418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FB32B4-A77D-4AD0-9897-FC26F3E0F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  <a:solidFill>
            <a:srgbClr val="266430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  <a:solidFill>
            <a:srgbClr val="005AAB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37947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B144132-5B9F-4D86-89B4-60A44160F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6000501" y="112124"/>
            <a:ext cx="786013" cy="114617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B040B9-D76D-42D8-9BD7-F2B417040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C054ABC-87CB-4590-8B01-7755365D5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945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F6F196-1941-4EBF-8DAE-DCB202338AC6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A276778-B37A-48EF-B3BA-AB32838F8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B731123-CBEB-402B-A2CA-C08E0A077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88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8B43604-D325-41AB-97BC-F75157D1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99EAE1-1337-4881-A7C7-022EF70E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6207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8601709-F523-42F5-A90B-EA58887C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770939"/>
            <a:ext cx="8229600" cy="436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ID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99DE791-F992-407F-BA7B-2BB21BC77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562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D9CA6-3D07-459B-9993-9CA64E2F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FCB0462-5AF6-49AC-B3BB-F02A1BFA08B0}"/>
              </a:ext>
            </a:extLst>
          </p:cNvPr>
          <p:cNvGrpSpPr/>
          <p:nvPr userDrawn="1"/>
        </p:nvGrpSpPr>
        <p:grpSpPr>
          <a:xfrm>
            <a:off x="1070147" y="3860088"/>
            <a:ext cx="1493330" cy="1500023"/>
            <a:chOff x="14169" y="0"/>
            <a:chExt cx="6321667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8B72BC-6208-46DC-8536-1D621A541DE3}"/>
                </a:ext>
              </a:extLst>
            </p:cNvPr>
            <p:cNvSpPr/>
            <p:nvPr/>
          </p:nvSpPr>
          <p:spPr>
            <a:xfrm>
              <a:off x="14169" y="0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8747D57E-CAF8-478E-A8C7-9BCB319E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ID" dirty="0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D95DD20-3FD3-4A2D-A411-BCC6AE782E8D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DC0BD77-EDE0-4904-B27C-7A801C25187A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5977F88C-254B-4DD9-8BD1-8CA5A1C13501}"/>
              </a:ext>
            </a:extLst>
          </p:cNvPr>
          <p:cNvGrpSpPr/>
          <p:nvPr userDrawn="1"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388091B-3CF9-46F4-A702-EA522650898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6" name="Picture 22">
            <a:extLst>
              <a:ext uri="{FF2B5EF4-FFF2-40B4-BE49-F238E27FC236}">
                <a16:creationId xmlns:a16="http://schemas.microsoft.com/office/drawing/2014/main" id="{86E0FC92-80DE-4BE1-85C1-4189F09AF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54F8-B13D-4EF0-81B9-04D4AE89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12496800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C3DF-6D54-4BE6-BE3B-EA5CE759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2171700"/>
            <a:ext cx="14249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B412EA-CC22-43C5-AFC3-24CB56FBB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481F3-45F0-485E-BCA5-E5F3DDDB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09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86" r:id="rId2"/>
    <p:sldLayoutId id="214748368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88F0-2592-4A4D-80CB-88042B7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</a:t>
            </a:r>
            <a:r>
              <a:rPr lang="en-US" dirty="0"/>
              <a:t> 2 – Velocity model building &amp; forward simulation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02E02B-373E-404D-9776-F6831F5CE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638800"/>
            <a:ext cx="6400800" cy="990600"/>
          </a:xfrm>
        </p:spPr>
        <p:txBody>
          <a:bodyPr/>
          <a:lstStyle/>
          <a:p>
            <a:r>
              <a:rPr lang="en-US" dirty="0"/>
              <a:t>Azhar Harisandi - 22320011</a:t>
            </a:r>
          </a:p>
          <a:p>
            <a:endParaRPr lang="en-US" dirty="0"/>
          </a:p>
          <a:p>
            <a:r>
              <a:rPr lang="en-US" dirty="0"/>
              <a:t>Faculty of Mining and Petroleum Engineering</a:t>
            </a:r>
          </a:p>
          <a:p>
            <a:r>
              <a:rPr lang="en-US" dirty="0"/>
              <a:t>Department of Geophysical Engineering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AE865-91BB-43EF-A327-54D28FE72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0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6F1F57-1C0B-4539-8A17-D5B97A2DC3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33960-4B7A-42D2-9589-3F58F7FE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comp.) slice at z = -50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4FB07-87C7-45B1-8044-7C401B09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19385-D240-4890-A059-135FA215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6" name="Content Placeholder 4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18823BA1-97BC-4349-982F-BE3B27F86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83" y="2171708"/>
            <a:ext cx="3656742" cy="3652925"/>
          </a:xfrm>
          <a:prstGeom prst="rect">
            <a:avLst/>
          </a:prstGeom>
        </p:spPr>
      </p:pic>
      <p:pic>
        <p:nvPicPr>
          <p:cNvPr id="7" name="Picture 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EB0FBC07-F179-4BBA-931B-C1690D08C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01" y="2171707"/>
            <a:ext cx="3656742" cy="3652925"/>
          </a:xfrm>
          <a:prstGeom prst="rect">
            <a:avLst/>
          </a:prstGeom>
        </p:spPr>
      </p:pic>
      <p:pic>
        <p:nvPicPr>
          <p:cNvPr id="8" name="Picture 7" descr="A picture containing indoor, loudspeaker&#10;&#10;Description automatically generated">
            <a:extLst>
              <a:ext uri="{FF2B5EF4-FFF2-40B4-BE49-F238E27FC236}">
                <a16:creationId xmlns:a16="http://schemas.microsoft.com/office/drawing/2014/main" id="{FF0B1603-F667-4DBD-AFD9-2A5F21D0F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44" y="2171707"/>
            <a:ext cx="3656742" cy="365292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C5D71E8-D3E3-4401-91EB-586992BA2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87" y="2171707"/>
            <a:ext cx="3656742" cy="365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82007-FA9D-4A68-9E13-DBDC60E75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67" y="6086386"/>
            <a:ext cx="3656742" cy="3652925"/>
          </a:xfrm>
          <a:prstGeom prst="rect">
            <a:avLst/>
          </a:prstGeom>
        </p:spPr>
      </p:pic>
      <p:pic>
        <p:nvPicPr>
          <p:cNvPr id="11" name="Picture 1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6F578696-4EFA-487D-B917-3752BB221D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30" y="6086386"/>
            <a:ext cx="3656742" cy="365292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196D931-5B6A-4B20-B55B-FD6533931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71" y="6086386"/>
            <a:ext cx="3656742" cy="3652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F86D1F-F476-46B4-AF3D-AAF81F9D642B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E9821-4A95-43EF-95F5-3066F564630C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10A9-E55D-4505-9601-F73FDEA96BC5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2579B-6ED4-42D4-9E48-98AD052ADB61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467DE-839A-4980-8860-A62740A2080E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B2616-C926-4EFB-BB41-7F163AAA83DE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971A9-B81D-40DE-883D-87278E92710A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4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A065B7-5817-4460-AE5E-8540D5DF20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DC8F2-F8DF-4FE0-8EF4-E6E1E2BE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Half-duration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C3D3C-8C2E-4171-9DE6-015307A53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6651-6C89-4D6F-94B5-5E45FA329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11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98719-692A-4670-9414-61DFF881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400" y="2141909"/>
            <a:ext cx="4805765" cy="3254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54B0B-71DE-4EDB-869A-523A8CC8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4" y="2141909"/>
            <a:ext cx="4706816" cy="3266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C2302-B474-484E-809E-F12DA017A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274" y="6351695"/>
            <a:ext cx="4842552" cy="3361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195C1-371B-4AA7-A995-11B547A16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234" y="6369012"/>
            <a:ext cx="4805766" cy="336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8CE14-4BE3-49E2-90DD-682D8A78B6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383" y="2172700"/>
            <a:ext cx="4556694" cy="314847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C9AF158-FFAD-42DD-A6B9-EEF871A3C5F5}"/>
              </a:ext>
            </a:extLst>
          </p:cNvPr>
          <p:cNvSpPr txBox="1">
            <a:spLocks/>
          </p:cNvSpPr>
          <p:nvPr/>
        </p:nvSpPr>
        <p:spPr>
          <a:xfrm>
            <a:off x="1264092" y="1880599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HDUR = 0.0 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61DF82A0-0695-4CE4-B149-57E0264A05FE}"/>
              </a:ext>
            </a:extLst>
          </p:cNvPr>
          <p:cNvSpPr txBox="1">
            <a:spLocks/>
          </p:cNvSpPr>
          <p:nvPr/>
        </p:nvSpPr>
        <p:spPr>
          <a:xfrm>
            <a:off x="7695000" y="1880599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HDUR = 0.0001 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E4AAB41-F5E2-42D2-84A3-8CDF27D00381}"/>
              </a:ext>
            </a:extLst>
          </p:cNvPr>
          <p:cNvSpPr txBox="1">
            <a:spLocks/>
          </p:cNvSpPr>
          <p:nvPr/>
        </p:nvSpPr>
        <p:spPr>
          <a:xfrm>
            <a:off x="13181400" y="1797244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HDUR = 0.006 s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596C251B-0E77-4149-93B0-EECCA4CC094D}"/>
              </a:ext>
            </a:extLst>
          </p:cNvPr>
          <p:cNvSpPr txBox="1">
            <a:spLocks/>
          </p:cNvSpPr>
          <p:nvPr/>
        </p:nvSpPr>
        <p:spPr>
          <a:xfrm>
            <a:off x="4120375" y="6078526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HDUR = 0.06 s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BEADAA6C-81B6-4B64-8F7D-F263E945E68F}"/>
              </a:ext>
            </a:extLst>
          </p:cNvPr>
          <p:cNvSpPr txBox="1">
            <a:spLocks/>
          </p:cNvSpPr>
          <p:nvPr/>
        </p:nvSpPr>
        <p:spPr>
          <a:xfrm>
            <a:off x="10784473" y="6078526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HDUR = 0.6 s</a:t>
            </a:r>
          </a:p>
        </p:txBody>
      </p:sp>
    </p:spTree>
    <p:extLst>
      <p:ext uri="{BB962C8B-B14F-4D97-AF65-F5344CB8AC3E}">
        <p14:creationId xmlns:p14="http://schemas.microsoft.com/office/powerpoint/2010/main" val="243848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20D78B-4635-43A7-BD16-698393E230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82B93-DB7B-4DD0-99F4-E7F99DE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Movie ( Velocity Z component at z=0)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EA75-3C12-4557-A4D4-863EC8DE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BB90-9DBC-4EBB-9BA6-1BCAB3027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12</a:t>
            </a:fld>
            <a:endParaRPr lang="en-ID" dirty="0"/>
          </a:p>
        </p:txBody>
      </p:sp>
      <p:pic>
        <p:nvPicPr>
          <p:cNvPr id="6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A10FE5A-7E09-489D-96FB-FF40AA2C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05100"/>
            <a:ext cx="6858000" cy="57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group of people in a cave&#10;&#10;Description automatically generated with medium confidence">
            <a:extLst>
              <a:ext uri="{FF2B5EF4-FFF2-40B4-BE49-F238E27FC236}">
                <a16:creationId xmlns:a16="http://schemas.microsoft.com/office/drawing/2014/main" id="{88E2ED5E-7272-4882-9864-408EBC75A5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790C77-779D-47F1-B029-6FEBB697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8077200" cy="3810000"/>
          </a:xfrm>
        </p:spPr>
        <p:txBody>
          <a:bodyPr/>
          <a:lstStyle/>
          <a:p>
            <a:r>
              <a:rPr lang="en-US" dirty="0"/>
              <a:t>Simple Model 2</a:t>
            </a:r>
            <a:endParaRPr lang="en-ID" dirty="0"/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D9804D6F-B1D4-4E13-B732-933EFDB1EB66}"/>
              </a:ext>
            </a:extLst>
          </p:cNvPr>
          <p:cNvGrpSpPr/>
          <p:nvPr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0F1BE5C-DEEB-493A-9A70-B1500A6EB73F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2" name="Picture 22">
            <a:extLst>
              <a:ext uri="{FF2B5EF4-FFF2-40B4-BE49-F238E27FC236}">
                <a16:creationId xmlns:a16="http://schemas.microsoft.com/office/drawing/2014/main" id="{73EA0D05-16AD-4B30-B4CB-F34B635A9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D9CBA7-4D84-46A9-B08F-6DC90B74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9104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F14A3-34EA-4E65-8291-19FF667010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Same as simple model 1, but Mw ~ 2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263CD-6A32-4881-BE12-8491199E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model 2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D7961-F0BA-4B0A-BADE-6EAEAF28F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A0D93-25D3-40C7-A4B9-6D8DFBC66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14</a:t>
            </a:fld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81CFB2-3E5F-432C-AEEA-304E4EEC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02572"/>
            <a:ext cx="6719645" cy="56969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E15ECD2-6325-4DE1-9D89-EF7DF46F282B}"/>
              </a:ext>
            </a:extLst>
          </p:cNvPr>
          <p:cNvSpPr/>
          <p:nvPr/>
        </p:nvSpPr>
        <p:spPr>
          <a:xfrm>
            <a:off x="577207" y="4686300"/>
            <a:ext cx="800363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C06015-F618-4E3B-9895-77E9C94D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065" y="1870208"/>
            <a:ext cx="4822535" cy="3306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A37AD5-D7A3-44C9-B264-85645D3CB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732" y="5838813"/>
            <a:ext cx="5029200" cy="3490036"/>
          </a:xfrm>
          <a:prstGeom prst="rect">
            <a:avLst/>
          </a:prstGeom>
        </p:spPr>
      </p:pic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230671EE-DFCC-4818-B726-434CCB352830}"/>
              </a:ext>
            </a:extLst>
          </p:cNvPr>
          <p:cNvSpPr txBox="1">
            <a:spLocks/>
          </p:cNvSpPr>
          <p:nvPr/>
        </p:nvSpPr>
        <p:spPr>
          <a:xfrm>
            <a:off x="15468600" y="34290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From simple model 1 (HDUR = 0.0, Mw~4)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9FB250C4-F95C-43AF-8B72-3685977B0E21}"/>
              </a:ext>
            </a:extLst>
          </p:cNvPr>
          <p:cNvSpPr txBox="1">
            <a:spLocks/>
          </p:cNvSpPr>
          <p:nvPr/>
        </p:nvSpPr>
        <p:spPr>
          <a:xfrm>
            <a:off x="15461673" y="7084273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From simple model 1 (HDUR = 0.0, Mw~2)</a:t>
            </a:r>
          </a:p>
        </p:txBody>
      </p:sp>
    </p:spTree>
    <p:extLst>
      <p:ext uri="{BB962C8B-B14F-4D97-AF65-F5344CB8AC3E}">
        <p14:creationId xmlns:p14="http://schemas.microsoft.com/office/powerpoint/2010/main" val="2585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group of people in a cave&#10;&#10;Description automatically generated with medium confidence">
            <a:extLst>
              <a:ext uri="{FF2B5EF4-FFF2-40B4-BE49-F238E27FC236}">
                <a16:creationId xmlns:a16="http://schemas.microsoft.com/office/drawing/2014/main" id="{88E2ED5E-7272-4882-9864-408EBC75A5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790C77-779D-47F1-B029-6FEBB697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8077200" cy="3810000"/>
          </a:xfrm>
        </p:spPr>
        <p:txBody>
          <a:bodyPr/>
          <a:lstStyle/>
          <a:p>
            <a:r>
              <a:rPr lang="en-US" dirty="0"/>
              <a:t>Tomographic model</a:t>
            </a:r>
            <a:endParaRPr lang="en-ID" dirty="0"/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D9804D6F-B1D4-4E13-B732-933EFDB1EB66}"/>
              </a:ext>
            </a:extLst>
          </p:cNvPr>
          <p:cNvGrpSpPr/>
          <p:nvPr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0F1BE5C-DEEB-493A-9A70-B1500A6EB73F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2" name="Picture 22">
            <a:extLst>
              <a:ext uri="{FF2B5EF4-FFF2-40B4-BE49-F238E27FC236}">
                <a16:creationId xmlns:a16="http://schemas.microsoft.com/office/drawing/2014/main" id="{73EA0D05-16AD-4B30-B4CB-F34B635A9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D9CBA7-4D84-46A9-B08F-6DC90B74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32047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4D5DD-67DE-4165-A138-7C76F6DCF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4799" y="2628900"/>
            <a:ext cx="8445059" cy="6126018"/>
          </a:xfrm>
        </p:spPr>
        <p:txBody>
          <a:bodyPr/>
          <a:lstStyle/>
          <a:p>
            <a:r>
              <a:rPr lang="en-US" dirty="0"/>
              <a:t>We can supply tomographic model and assign </a:t>
            </a:r>
            <a:r>
              <a:rPr lang="en-US" dirty="0" err="1"/>
              <a:t>vp</a:t>
            </a:r>
            <a:r>
              <a:rPr lang="en-US" dirty="0"/>
              <a:t>, vs, density value to our mesh</a:t>
            </a:r>
          </a:p>
          <a:p>
            <a:r>
              <a:rPr lang="en-US" dirty="0"/>
              <a:t>Mesh configuration = mesh simple model</a:t>
            </a:r>
          </a:p>
          <a:p>
            <a:r>
              <a:rPr lang="en-US" dirty="0"/>
              <a:t>Source type = source type from simple model 2</a:t>
            </a:r>
          </a:p>
          <a:p>
            <a:r>
              <a:rPr lang="en-US" dirty="0"/>
              <a:t>Density calculated from Gardner’s equation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328AE-5AA6-4896-83A4-A09787F5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Tomographic model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DE7-F5DC-4C03-9F44-6C7298C17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14C6-582B-4F27-8F68-058F3D4B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2EAA-5A28-4972-ABD7-E750C1D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32" y="2400300"/>
            <a:ext cx="5644386" cy="5075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B7DB6-4052-4ECB-857F-D2E19BCE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6" y="6667500"/>
            <a:ext cx="5153744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B98A2-2567-4C0B-857E-CD2F3616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6" y="7807602"/>
            <a:ext cx="675416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F3364-3618-4033-B2C1-8352035162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972965-ABAB-4C2B-8818-040C58A2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2EA1-A758-4132-9B14-3286936E0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7E97-03A0-427E-944A-5780FEBCB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BD297-1D8C-44FA-B384-9B0E5A1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54" y="1463995"/>
            <a:ext cx="5142353" cy="3138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97E22-D0DB-41CC-9E24-50B6A88BA518}"/>
              </a:ext>
            </a:extLst>
          </p:cNvPr>
          <p:cNvSpPr txBox="1"/>
          <p:nvPr/>
        </p:nvSpPr>
        <p:spPr>
          <a:xfrm>
            <a:off x="7545375" y="2432090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17908-95F3-4A84-9536-DA47E3C07FCD}"/>
              </a:ext>
            </a:extLst>
          </p:cNvPr>
          <p:cNvSpPr txBox="1"/>
          <p:nvPr/>
        </p:nvSpPr>
        <p:spPr>
          <a:xfrm>
            <a:off x="9719640" y="1770507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receiver</a:t>
            </a:r>
          </a:p>
        </p:txBody>
      </p:sp>
      <p:pic>
        <p:nvPicPr>
          <p:cNvPr id="9" name="Content Placeholder 10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1F31FE71-4C3C-4FFE-BBEF-DE58B94C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43500"/>
            <a:ext cx="4884265" cy="4879167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61655A2-C4F1-4312-9766-A873AE56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9" y="5081614"/>
            <a:ext cx="4884265" cy="4879167"/>
          </a:xfrm>
          <a:prstGeom prst="rect">
            <a:avLst/>
          </a:prstGeom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37C8184A-3F59-412A-A27B-AF6A806A7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85" y="5160389"/>
            <a:ext cx="4884265" cy="48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53933E-C9B9-43B9-9D26-40A359D6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seismogram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C7A41-0AE0-4E19-9C50-F436ED708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6C53B-E604-47C0-95AF-C4CF2E683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9E6DF-B319-42AA-91F7-AFD0B22C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797" y="2967691"/>
            <a:ext cx="5410200" cy="379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8DA4-BAD9-4975-BB8D-36E61A4D5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011072"/>
            <a:ext cx="5273600" cy="3703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5C2B10-9EA9-45E8-B62A-BD60266CF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5" y="2930579"/>
            <a:ext cx="5697641" cy="3889321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B1B9D68-484C-437B-9751-FD0DC33AF1F1}"/>
              </a:ext>
            </a:extLst>
          </p:cNvPr>
          <p:cNvSpPr txBox="1">
            <a:spLocks/>
          </p:cNvSpPr>
          <p:nvPr/>
        </p:nvSpPr>
        <p:spPr>
          <a:xfrm>
            <a:off x="2114550" y="2642942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Displacement</a:t>
            </a:r>
            <a:endParaRPr lang="en-ID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9C055AA-BB08-4C21-931B-F2E0D0428565}"/>
              </a:ext>
            </a:extLst>
          </p:cNvPr>
          <p:cNvSpPr txBox="1">
            <a:spLocks/>
          </p:cNvSpPr>
          <p:nvPr/>
        </p:nvSpPr>
        <p:spPr>
          <a:xfrm>
            <a:off x="8382000" y="2642942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Velocity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595FF53-D9C8-4BF2-81CE-A8F0FD09B2E8}"/>
              </a:ext>
            </a:extLst>
          </p:cNvPr>
          <p:cNvSpPr txBox="1">
            <a:spLocks/>
          </p:cNvSpPr>
          <p:nvPr/>
        </p:nvSpPr>
        <p:spPr>
          <a:xfrm>
            <a:off x="14401800" y="2642942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</a:t>
            </a:r>
            <a:r>
              <a:rPr lang="en-ID" dirty="0" err="1"/>
              <a:t>cceleration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548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BF5BC3-CCEE-4C1E-89BE-5A67BD8EF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Stacey absorbing boundary (the one that is used in the simulation) still gives significant reflection artifacts from the boundary.</a:t>
            </a:r>
          </a:p>
          <a:p>
            <a:r>
              <a:rPr lang="en-US" dirty="0"/>
              <a:t>PML (Perfectly-Matched layer) absorbing boundary performs better, but needs position of the mesh at the boundary (cannot be implemented with internal </a:t>
            </a:r>
            <a:r>
              <a:rPr lang="en-US" dirty="0" err="1"/>
              <a:t>mesher</a:t>
            </a:r>
            <a:r>
              <a:rPr lang="en-US" dirty="0"/>
              <a:t>)</a:t>
            </a:r>
          </a:p>
          <a:p>
            <a:r>
              <a:rPr lang="en-ID" dirty="0"/>
              <a:t>Movie volume creation requires huge amount of disk space, for current configuration, each time step need about 255 MB of volume to store the wavefield (in .</a:t>
            </a:r>
            <a:r>
              <a:rPr lang="en-ID" dirty="0" err="1"/>
              <a:t>vtk</a:t>
            </a:r>
            <a:r>
              <a:rPr lang="en-ID" dirty="0"/>
              <a:t> format)</a:t>
            </a:r>
          </a:p>
          <a:p>
            <a:r>
              <a:rPr lang="en-ID" dirty="0"/>
              <a:t>Half-duration of Source-time function can be tricky to tune for volume movie generation and surface movie generation, as the wavefield needs to be smooth enough for movie generation (not a problem if we don’t care about visualizing the movie)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39FBD-4E78-4A2B-AEAE-CF79FF4C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FD547-8214-4C1D-BC21-C7A889E39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029FF-8F0F-4AE1-BE17-662F9375F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19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918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group of people in a cave&#10;&#10;Description automatically generated with medium confidence">
            <a:extLst>
              <a:ext uri="{FF2B5EF4-FFF2-40B4-BE49-F238E27FC236}">
                <a16:creationId xmlns:a16="http://schemas.microsoft.com/office/drawing/2014/main" id="{88E2ED5E-7272-4882-9864-408EBC75A5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1790C77-779D-47F1-B029-6FEBB697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467600" cy="3810000"/>
          </a:xfrm>
        </p:spPr>
        <p:txBody>
          <a:bodyPr/>
          <a:lstStyle/>
          <a:p>
            <a:r>
              <a:rPr lang="en-US" dirty="0"/>
              <a:t>Simple Model 1</a:t>
            </a:r>
            <a:endParaRPr lang="en-ID" dirty="0"/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D9804D6F-B1D4-4E13-B732-933EFDB1EB66}"/>
              </a:ext>
            </a:extLst>
          </p:cNvPr>
          <p:cNvGrpSpPr/>
          <p:nvPr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0F1BE5C-DEEB-493A-9A70-B1500A6EB73F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2" name="Picture 22">
            <a:extLst>
              <a:ext uri="{FF2B5EF4-FFF2-40B4-BE49-F238E27FC236}">
                <a16:creationId xmlns:a16="http://schemas.microsoft.com/office/drawing/2014/main" id="{73EA0D05-16AD-4B30-B4CB-F34B635A9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D9CBA7-4D84-46A9-B08F-6DC90B749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52725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C2DAF-F20A-4F27-8DC8-2CC9040A6B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Try </a:t>
            </a:r>
            <a:r>
              <a:rPr lang="en-US" dirty="0" err="1"/>
              <a:t>Gmsh</a:t>
            </a:r>
            <a:r>
              <a:rPr lang="en-US" dirty="0"/>
              <a:t> for mesh generation to implement PML absorbing boundary</a:t>
            </a:r>
          </a:p>
          <a:p>
            <a:r>
              <a:rPr lang="en-US" dirty="0"/>
              <a:t>Try adjoint simulation for 1 source 1 receiver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7D7EC6-536B-4A2C-8A1C-3FF5BAFD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To-Do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69828-0084-4138-8DCB-E1BD927CD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74A13-FD02-41DB-A40B-C5E1CF19E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20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520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AF583-4924-4B28-B41E-69E24FE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000000"/>
                </a:solidFill>
                <a:latin typeface="DM Sans Bold"/>
              </a:rPr>
              <a:t>Model configuration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C45AB-1DDF-4446-AABD-74AE2C6ED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025CE-A30A-4A10-AC61-128E181F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A3BB4-703C-46FA-8197-921D3E8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4" y="1956449"/>
            <a:ext cx="4945319" cy="324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2B1BD-97AB-4B07-9473-325FA9B3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684" y="5244816"/>
            <a:ext cx="4934645" cy="3464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1F10F-41E8-407D-AB41-79D747466089}"/>
              </a:ext>
            </a:extLst>
          </p:cNvPr>
          <p:cNvSpPr txBox="1"/>
          <p:nvPr/>
        </p:nvSpPr>
        <p:spPr>
          <a:xfrm>
            <a:off x="4592053" y="7124700"/>
            <a:ext cx="9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  <a:endParaRPr lang="en-ID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52C86-2F6A-4C22-AB0A-14E1F9A1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628900"/>
            <a:ext cx="4761674" cy="2328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2E1A7F-4ECB-4F92-A85A-214287E31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2147" y="5329705"/>
            <a:ext cx="6596994" cy="28617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286B53-D31F-426E-8F8A-B701506E56FE}"/>
              </a:ext>
            </a:extLst>
          </p:cNvPr>
          <p:cNvSpPr txBox="1"/>
          <p:nvPr/>
        </p:nvSpPr>
        <p:spPr>
          <a:xfrm>
            <a:off x="13173928" y="2730818"/>
            <a:ext cx="47616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XMIN, XMAX = -100, 100 (in 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YMIN, YMAX = -100,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ZMIN, ZMAX = -200,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X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Y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Z direction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Homogeneous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BM Plex Mono" panose="020B0604020202020204" charset="0"/>
              </a:rPr>
              <a:t>Vp</a:t>
            </a:r>
            <a:r>
              <a:rPr lang="en-US" dirty="0">
                <a:latin typeface="IBM Plex Mono" panose="020B0604020202020204" charset="0"/>
              </a:rPr>
              <a:t> = 2200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Vs = 1400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Density = 2200 kg/m</a:t>
            </a:r>
            <a:r>
              <a:rPr lang="en-US" baseline="30000" dirty="0">
                <a:latin typeface="IBM Plex Mono" panose="020B0604020202020204" charset="0"/>
              </a:rPr>
              <a:t>3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8DEDF3BF-F684-49B7-95CB-0002C11A404B}"/>
              </a:ext>
            </a:extLst>
          </p:cNvPr>
          <p:cNvSpPr txBox="1">
            <a:spLocks/>
          </p:cNvSpPr>
          <p:nvPr/>
        </p:nvSpPr>
        <p:spPr>
          <a:xfrm>
            <a:off x="9150927" y="3793098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>
                <a:solidFill>
                  <a:srgbClr val="FFFF00"/>
                </a:solidFill>
              </a:rPr>
              <a:t>Source : explosion</a:t>
            </a:r>
          </a:p>
        </p:txBody>
      </p:sp>
    </p:spTree>
    <p:extLst>
      <p:ext uri="{BB962C8B-B14F-4D97-AF65-F5344CB8AC3E}">
        <p14:creationId xmlns:p14="http://schemas.microsoft.com/office/powerpoint/2010/main" val="52830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F00AB5-B861-49FE-9436-C47AD9EA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Magnitude and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E4123-10C5-46B3-A2D0-B2A4DD8BC2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E2F86-530D-4D70-93AB-B4F226CE4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752C0C-6300-4905-B928-7A06482E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17" y="2172700"/>
            <a:ext cx="6925083" cy="7329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7CA5D1-98C8-4EF4-B8A8-F6527A2981F9}"/>
              </a:ext>
            </a:extLst>
          </p:cNvPr>
          <p:cNvSpPr/>
          <p:nvPr/>
        </p:nvSpPr>
        <p:spPr>
          <a:xfrm>
            <a:off x="5257800" y="5524500"/>
            <a:ext cx="8003630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449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A163C4-2F2C-40A0-8929-BD816E2F1A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DT = time step size in seconds</a:t>
            </a:r>
          </a:p>
          <a:p>
            <a:r>
              <a:rPr lang="en-US" dirty="0"/>
              <a:t>NITER = time iteration</a:t>
            </a:r>
          </a:p>
          <a:p>
            <a:r>
              <a:rPr lang="en-US" dirty="0"/>
              <a:t>HDUR = Half-duration of source time function</a:t>
            </a:r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134397-83AB-4C8B-8415-91111617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parameter to tune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9B14EC-CAFF-44D0-874A-3F6B63D88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A56FD-8D37-4CBD-8D34-2193DDB20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6CDFF-D020-4FA6-B0B1-0A3E00D67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4908607"/>
            <a:ext cx="5816074" cy="142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E805B0-9B41-4991-A1B6-DEDA54FAE363}"/>
              </a:ext>
            </a:extLst>
          </p:cNvPr>
          <p:cNvSpPr txBox="1"/>
          <p:nvPr/>
        </p:nvSpPr>
        <p:spPr>
          <a:xfrm>
            <a:off x="6926131" y="6515100"/>
            <a:ext cx="443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Suggested value for this particular mesh configuration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48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868098-A079-43EE-AB16-A239EA95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6DA5D-7451-4B29-BEC1-BA1E261A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BB8FB-EF2F-4F79-87CB-3BB28B6E3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9477D-458A-4B90-973D-66E902AD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919341"/>
            <a:ext cx="5153744" cy="1019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4E916-34EF-4A16-B43B-A6B06F8F0208}"/>
              </a:ext>
            </a:extLst>
          </p:cNvPr>
          <p:cNvSpPr txBox="1"/>
          <p:nvPr/>
        </p:nvSpPr>
        <p:spPr>
          <a:xfrm>
            <a:off x="6949196" y="4143716"/>
            <a:ext cx="443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Moment tensor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0966B-C3F3-47EC-8964-84258A8E0232}"/>
              </a:ext>
            </a:extLst>
          </p:cNvPr>
          <p:cNvSpPr txBox="1"/>
          <p:nvPr/>
        </p:nvSpPr>
        <p:spPr>
          <a:xfrm>
            <a:off x="4572000" y="2505258"/>
            <a:ext cx="443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Ground displacement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41E2A6-B5A0-4718-9CE1-8D940EAA86CC}"/>
              </a:ext>
            </a:extLst>
          </p:cNvPr>
          <p:cNvSpPr txBox="1"/>
          <p:nvPr/>
        </p:nvSpPr>
        <p:spPr>
          <a:xfrm>
            <a:off x="8382000" y="2361355"/>
            <a:ext cx="443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Green’s function (reflectivity)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EEA70-1F91-4037-A6DC-B706297CAB1F}"/>
              </a:ext>
            </a:extLst>
          </p:cNvPr>
          <p:cNvSpPr txBox="1"/>
          <p:nvPr/>
        </p:nvSpPr>
        <p:spPr>
          <a:xfrm>
            <a:off x="10357407" y="4147464"/>
            <a:ext cx="443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Source time function</a:t>
            </a:r>
            <a:endParaRPr lang="en-ID" dirty="0">
              <a:latin typeface="IBM Plex Mono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F02E32-A517-41DD-AAE3-F4B407D8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436818"/>
            <a:ext cx="9608376" cy="2851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732FA-B85F-4652-A9AC-9598DE6C422D}"/>
              </a:ext>
            </a:extLst>
          </p:cNvPr>
          <p:cNvSpPr txBox="1"/>
          <p:nvPr/>
        </p:nvSpPr>
        <p:spPr>
          <a:xfrm>
            <a:off x="1905428" y="5602379"/>
            <a:ext cx="443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IBM Plex Mono" panose="020B0604020202020204" charset="0"/>
              </a:rPr>
              <a:t>From specfem3d Documentation :</a:t>
            </a:r>
            <a:endParaRPr lang="en-ID" dirty="0">
              <a:solidFill>
                <a:srgbClr val="FF0000"/>
              </a:solidFill>
              <a:latin typeface="IBM Plex Mono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EABB3A-1521-4B3B-8361-E821D8273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7407" y="5602379"/>
            <a:ext cx="6641198" cy="40994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F702BE-E8EF-4298-AC4E-BA4CFE42F212}"/>
              </a:ext>
            </a:extLst>
          </p:cNvPr>
          <p:cNvCxnSpPr/>
          <p:nvPr/>
        </p:nvCxnSpPr>
        <p:spPr>
          <a:xfrm flipH="1" flipV="1">
            <a:off x="6341166" y="2919341"/>
            <a:ext cx="440634" cy="509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C27287-A75D-4F14-B958-57B39AF5A118}"/>
              </a:ext>
            </a:extLst>
          </p:cNvPr>
          <p:cNvCxnSpPr/>
          <p:nvPr/>
        </p:nvCxnSpPr>
        <p:spPr>
          <a:xfrm flipH="1">
            <a:off x="8229600" y="3619500"/>
            <a:ext cx="152400" cy="524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D9113-24D2-4C2E-85D2-BCD03064E0AB}"/>
              </a:ext>
            </a:extLst>
          </p:cNvPr>
          <p:cNvCxnSpPr/>
          <p:nvPr/>
        </p:nvCxnSpPr>
        <p:spPr>
          <a:xfrm flipV="1">
            <a:off x="9167065" y="2779689"/>
            <a:ext cx="205535" cy="54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427A0C-2B88-410D-8B1A-F427C7D82EFA}"/>
              </a:ext>
            </a:extLst>
          </p:cNvPr>
          <p:cNvCxnSpPr/>
          <p:nvPr/>
        </p:nvCxnSpPr>
        <p:spPr>
          <a:xfrm>
            <a:off x="10753337" y="3619500"/>
            <a:ext cx="219463" cy="42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B1277B-4B26-46AF-B294-523158C4C9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F29D4-8CAD-4CAD-BE35-CC65BFB4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time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127BF-A894-45C8-92B4-C80CA7CF2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B81F4-5FAF-4EB9-979D-6BA419040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7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3208A-5E09-4817-8E55-E32D72EB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744055"/>
            <a:ext cx="13253564" cy="27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07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14993-95FC-47C5-8E0E-96916794CC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52348" y="6863981"/>
            <a:ext cx="7931366" cy="2875330"/>
          </a:xfrm>
        </p:spPr>
        <p:txBody>
          <a:bodyPr/>
          <a:lstStyle/>
          <a:p>
            <a:r>
              <a:rPr lang="en-US" sz="2000" dirty="0"/>
              <a:t>Half-duration = 0.0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semd</a:t>
            </a:r>
            <a:r>
              <a:rPr lang="en-US" sz="2000" dirty="0"/>
              <a:t> = displacement</a:t>
            </a:r>
          </a:p>
          <a:p>
            <a:r>
              <a:rPr lang="en-US" sz="2000" dirty="0"/>
              <a:t>FXZ = Z component</a:t>
            </a:r>
          </a:p>
          <a:p>
            <a:r>
              <a:rPr lang="en-US" sz="2000" dirty="0"/>
              <a:t>FXY = Y component</a:t>
            </a:r>
          </a:p>
          <a:p>
            <a:r>
              <a:rPr lang="en-US" sz="2000" dirty="0"/>
              <a:t>FXX = X component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74A3FC-0798-41FD-913E-8191013B9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seismogram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9DED2-D336-4B67-9C5D-BF1050CB4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3ECED-058E-409F-A26B-2BD6E1A44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8</a:t>
            </a:fld>
            <a:endParaRPr lang="en-ID" dirty="0"/>
          </a:p>
        </p:txBody>
      </p:sp>
      <p:pic>
        <p:nvPicPr>
          <p:cNvPr id="6" name="Content Placeholder 4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546224C1-C4B3-4F7E-8753-031A0071A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3314700"/>
            <a:ext cx="5200650" cy="5195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800A3-D231-4059-9510-9CE5FD19BC5D}"/>
              </a:ext>
            </a:extLst>
          </p:cNvPr>
          <p:cNvSpPr txBox="1"/>
          <p:nvPr/>
        </p:nvSpPr>
        <p:spPr>
          <a:xfrm>
            <a:off x="4343400" y="41529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ST01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85137C-6FEC-4207-B1B3-3C8BDBE31ACF}"/>
              </a:ext>
            </a:extLst>
          </p:cNvPr>
          <p:cNvSpPr txBox="1"/>
          <p:nvPr/>
        </p:nvSpPr>
        <p:spPr>
          <a:xfrm>
            <a:off x="5410200" y="445936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ST02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939AD-6461-477B-BFBC-F95AEC3EFA7E}"/>
              </a:ext>
            </a:extLst>
          </p:cNvPr>
          <p:cNvSpPr txBox="1"/>
          <p:nvPr/>
        </p:nvSpPr>
        <p:spPr>
          <a:xfrm>
            <a:off x="5715000" y="545830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ST03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34AFC-0740-4087-AE8B-9BCB89F66570}"/>
              </a:ext>
            </a:extLst>
          </p:cNvPr>
          <p:cNvSpPr txBox="1"/>
          <p:nvPr/>
        </p:nvSpPr>
        <p:spPr>
          <a:xfrm>
            <a:off x="5455227" y="64572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ST04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0CC16-457F-468E-8A0D-DB378333F801}"/>
              </a:ext>
            </a:extLst>
          </p:cNvPr>
          <p:cNvSpPr txBox="1"/>
          <p:nvPr/>
        </p:nvSpPr>
        <p:spPr>
          <a:xfrm>
            <a:off x="4343400" y="682657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ST05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4B0D5C-3D44-4455-B925-397A70466EFA}"/>
              </a:ext>
            </a:extLst>
          </p:cNvPr>
          <p:cNvSpPr txBox="1"/>
          <p:nvPr/>
        </p:nvSpPr>
        <p:spPr>
          <a:xfrm>
            <a:off x="3410607" y="645724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ST06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FA7C07-1BED-4111-ADB8-3C2050799DD6}"/>
              </a:ext>
            </a:extLst>
          </p:cNvPr>
          <p:cNvSpPr txBox="1"/>
          <p:nvPr/>
        </p:nvSpPr>
        <p:spPr>
          <a:xfrm>
            <a:off x="2991507" y="551231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ST07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09F5D8-2C7C-4195-B41A-9B4CC7AD363F}"/>
              </a:ext>
            </a:extLst>
          </p:cNvPr>
          <p:cNvSpPr txBox="1"/>
          <p:nvPr/>
        </p:nvSpPr>
        <p:spPr>
          <a:xfrm>
            <a:off x="3346530" y="451664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ST08</a:t>
            </a:r>
            <a:endParaRPr lang="en-ID" dirty="0">
              <a:latin typeface="IBM Plex Mono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E8C570-E727-4FD1-B1C9-4D8C6CDA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348" y="1994916"/>
            <a:ext cx="6751594" cy="46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3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00083E-7807-4F94-B81B-6313477D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49B89-91CE-4E54-947D-1357A1A4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component) slice at y=10 (+=red)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0A61A-0455-4373-AB54-F305511BB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79847-33AF-4FDF-9CF9-AC208BD7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9</a:t>
            </a:fld>
            <a:endParaRPr lang="en-ID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F05F831-D40F-4189-B6F3-F43E04E39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0" y="2054032"/>
            <a:ext cx="3647804" cy="364399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088572B-A234-4806-A976-07335A77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16" y="2064423"/>
            <a:ext cx="3647804" cy="364399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BA9C64-6630-4B3D-8A92-F94F775B1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88" y="2030011"/>
            <a:ext cx="3647804" cy="364399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84701CA-6216-4EDD-BB67-80D15AAD53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137" y="2030011"/>
            <a:ext cx="3647804" cy="3643997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35255D-A116-4453-ACD8-FEB43BBBB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6078978"/>
            <a:ext cx="3647804" cy="364399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89A5D1F-57EE-4D4A-BEAF-94EE19819E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86" y="6061660"/>
            <a:ext cx="3647804" cy="3643997"/>
          </a:xfrm>
          <a:prstGeom prst="rect">
            <a:avLst/>
          </a:prstGeom>
        </p:spPr>
      </p:pic>
      <p:pic>
        <p:nvPicPr>
          <p:cNvPr id="12" name="Picture 11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A18B0303-D097-412A-BA7B-4927CE79E3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22" y="6058518"/>
            <a:ext cx="3647804" cy="3643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9D832-7406-4969-B417-D2C2DB9BB726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B37BFC-061F-42F6-8557-C2C8E94DE5AD}"/>
              </a:ext>
            </a:extLst>
          </p:cNvPr>
          <p:cNvCxnSpPr/>
          <p:nvPr/>
        </p:nvCxnSpPr>
        <p:spPr>
          <a:xfrm flipH="1" flipV="1">
            <a:off x="10820400" y="4076700"/>
            <a:ext cx="457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261C9F-CE26-4957-9568-2C1ABC1FBB04}"/>
              </a:ext>
            </a:extLst>
          </p:cNvPr>
          <p:cNvSpPr txBox="1"/>
          <p:nvPr/>
        </p:nvSpPr>
        <p:spPr>
          <a:xfrm>
            <a:off x="9834808" y="4929888"/>
            <a:ext cx="264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Mono" panose="020B0604020202020204" charset="0"/>
              </a:rPr>
              <a:t>Reflected from free surface</a:t>
            </a:r>
            <a:endParaRPr lang="en-ID" b="1" dirty="0">
              <a:latin typeface="IBM Plex Mon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3586-3AA9-40A4-8DCB-172F49434674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51247-5EC5-4B1D-A0D9-534A60406434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DADBF-4BAC-446C-ADBC-DDBC04712CD6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EA9EE-30ED-410E-8D0B-315CE783D96D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9558D-87E4-4E49-B9B1-BD081D5F4F35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AD9789-18E3-4579-80CC-D0A3155217C5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531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Header">
  <a:themeElements>
    <a:clrScheme name="Custom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M Sans Bold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and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556</Words>
  <Application>Microsoft Office PowerPoint</Application>
  <PresentationFormat>Custom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DM Sans Bold</vt:lpstr>
      <vt:lpstr>Arial</vt:lpstr>
      <vt:lpstr>Calibri</vt:lpstr>
      <vt:lpstr>IBM Plex Mono</vt:lpstr>
      <vt:lpstr>Title Slide</vt:lpstr>
      <vt:lpstr>Section Header</vt:lpstr>
      <vt:lpstr>Title and Content</vt:lpstr>
      <vt:lpstr>Progres 2 – Velocity model building &amp; forward simulation</vt:lpstr>
      <vt:lpstr>Simple Model 1</vt:lpstr>
      <vt:lpstr>Model configuration</vt:lpstr>
      <vt:lpstr>Source Magnitude and Parameter</vt:lpstr>
      <vt:lpstr>Simulation parameter to tune</vt:lpstr>
      <vt:lpstr>Source Parameter</vt:lpstr>
      <vt:lpstr>Zero time</vt:lpstr>
      <vt:lpstr>Synthetic seismogram</vt:lpstr>
      <vt:lpstr>Movie volume (velocity Z component) slice at y=10 (+=red)</vt:lpstr>
      <vt:lpstr>Movie volume (velocity Z comp.) slice at z = -50</vt:lpstr>
      <vt:lpstr>Effect of Half-duration</vt:lpstr>
      <vt:lpstr>Surface Movie ( Velocity Z component at z=0)</vt:lpstr>
      <vt:lpstr>Simple Model 2</vt:lpstr>
      <vt:lpstr>Simple model 2</vt:lpstr>
      <vt:lpstr>Tomographic model</vt:lpstr>
      <vt:lpstr>Tomographic model</vt:lpstr>
      <vt:lpstr>Movie</vt:lpstr>
      <vt:lpstr>Synthetic seismogram</vt:lpstr>
      <vt:lpstr>Remarks</vt:lpstr>
      <vt:lpstr>To-Do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Azhar</dc:creator>
  <cp:lastModifiedBy>Azhar Harisandi</cp:lastModifiedBy>
  <cp:revision>59</cp:revision>
  <dcterms:created xsi:type="dcterms:W3CDTF">2006-08-16T00:00:00Z</dcterms:created>
  <dcterms:modified xsi:type="dcterms:W3CDTF">2021-07-05T08:39:01Z</dcterms:modified>
  <dc:identifier>DAEflMz9aKw</dc:identifier>
</cp:coreProperties>
</file>